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0000"/>
    <a:srgbClr val="E10014"/>
    <a:srgbClr val="D70014"/>
    <a:srgbClr val="E60014"/>
    <a:srgbClr val="E30019"/>
    <a:srgbClr val="E30000"/>
    <a:srgbClr val="E50000"/>
    <a:srgbClr val="E20000"/>
    <a:srgbClr val="DD0000"/>
    <a:srgbClr val="DC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71B3CE7-156D-43D0-BB76-56B28A93BA18}" type="datetimeFigureOut">
              <a:rPr lang="en-US" smtClean="0"/>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2EE67-9501-46B4-9B81-7D7460C901A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1B3CE7-156D-43D0-BB76-56B28A93BA18}" type="datetimeFigureOut">
              <a:rPr lang="en-US" smtClean="0"/>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2EE67-9501-46B4-9B81-7D7460C901A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1B3CE7-156D-43D0-BB76-56B28A93BA18}" type="datetimeFigureOut">
              <a:rPr lang="en-US" smtClean="0"/>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2EE67-9501-46B4-9B81-7D7460C901A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1B3CE7-156D-43D0-BB76-56B28A93BA18}" type="datetimeFigureOut">
              <a:rPr lang="en-US" smtClean="0"/>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52EE67-9501-46B4-9B81-7D7460C901A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71B3CE7-156D-43D0-BB76-56B28A93BA18}" type="datetimeFigureOut">
              <a:rPr lang="en-US" smtClean="0"/>
              <a:t>7/10/2014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52EE67-9501-46B4-9B81-7D7460C901A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1B3CE7-156D-43D0-BB76-56B28A93BA18}" type="datetimeFigureOut">
              <a:rPr lang="en-US" smtClean="0"/>
              <a:t>7/10/2014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52EE67-9501-46B4-9B81-7D7460C901A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1B3CE7-156D-43D0-BB76-56B28A93BA18}" type="datetimeFigureOut">
              <a:rPr lang="en-US" smtClean="0"/>
              <a:t>7/10/2014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52EE67-9501-46B4-9B81-7D7460C901A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1B3CE7-156D-43D0-BB76-56B28A93BA18}" type="datetimeFigureOut">
              <a:rPr lang="en-US" smtClean="0"/>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52EE67-9501-46B4-9B81-7D7460C901A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1B3CE7-156D-43D0-BB76-56B28A93BA18}" type="datetimeFigureOut">
              <a:rPr lang="en-US" smtClean="0"/>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52EE67-9501-46B4-9B81-7D7460C901A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1B3CE7-156D-43D0-BB76-56B28A93BA18}" type="datetimeFigureOut">
              <a:rPr lang="en-US" smtClean="0"/>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2EE67-9501-46B4-9B81-7D7460C901A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1B3CE7-156D-43D0-BB76-56B28A93BA18}" type="datetimeFigureOut">
              <a:rPr lang="en-US" smtClean="0"/>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2EE67-9501-46B4-9B81-7D7460C901A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1B3CE7-156D-43D0-BB76-56B28A93BA18}" type="datetimeFigureOut">
              <a:rPr lang="en-US" smtClean="0"/>
              <a:t>7/10/2014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52EE67-9501-46B4-9B81-7D7460C901A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chemeClr val="tx1">
                <a:lumMod val="75000"/>
                <a:lumOff val="25000"/>
              </a:schemeClr>
            </a:gs>
            <a:gs pos="28000">
              <a:schemeClr val="bg1"/>
            </a:gs>
          </a:gsLst>
          <a:lin ang="189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Quantum Chromodynamics</a:t>
            </a:r>
            <a:endParaRPr lang="en-US" dirty="0"/>
          </a:p>
        </p:txBody>
      </p:sp>
      <p:sp>
        <p:nvSpPr>
          <p:cNvPr id="3" name="Subtitle 2"/>
          <p:cNvSpPr>
            <a:spLocks noGrp="1"/>
          </p:cNvSpPr>
          <p:nvPr>
            <p:ph type="subTitle" idx="1"/>
          </p:nvPr>
        </p:nvSpPr>
        <p:spPr>
          <a:xfrm>
            <a:off x="1371600" y="3429000"/>
            <a:ext cx="6400800" cy="1752600"/>
          </a:xfrm>
        </p:spPr>
        <p:txBody>
          <a:bodyPr>
            <a:normAutofit/>
          </a:bodyPr>
          <a:lstStyle/>
          <a:p>
            <a:r>
              <a:rPr lang="en-US" sz="2400" dirty="0" smtClean="0">
                <a:solidFill>
                  <a:schemeClr val="tx1"/>
                </a:solidFill>
              </a:rPr>
              <a:t>Colin Smith</a:t>
            </a:r>
            <a:endParaRPr lang="en-US" sz="2400" dirty="0">
              <a:solidFill>
                <a:schemeClr val="tx1"/>
              </a:solidFill>
            </a:endParaRPr>
          </a:p>
        </p:txBody>
      </p:sp>
      <p:pic>
        <p:nvPicPr>
          <p:cNvPr id="5" name="Picture 4" descr="quarks.jpg"/>
          <p:cNvPicPr>
            <a:picLocks noChangeAspect="1"/>
          </p:cNvPicPr>
          <p:nvPr/>
        </p:nvPicPr>
        <p:blipFill>
          <a:blip r:embed="rId2" cstate="print"/>
          <a:stretch>
            <a:fillRect/>
          </a:stretch>
        </p:blipFill>
        <p:spPr>
          <a:xfrm>
            <a:off x="381000" y="304800"/>
            <a:ext cx="2133600" cy="2133600"/>
          </a:xfrm>
          <a:prstGeom prst="rect">
            <a:avLst/>
          </a:prstGeom>
        </p:spPr>
      </p:pic>
      <p:pic>
        <p:nvPicPr>
          <p:cNvPr id="6" name="Picture 5" descr="quarks.jpg"/>
          <p:cNvPicPr>
            <a:picLocks noChangeAspect="1"/>
          </p:cNvPicPr>
          <p:nvPr/>
        </p:nvPicPr>
        <p:blipFill>
          <a:blip r:embed="rId3" cstate="print"/>
          <a:stretch>
            <a:fillRect/>
          </a:stretch>
        </p:blipFill>
        <p:spPr>
          <a:xfrm>
            <a:off x="5791200" y="609600"/>
            <a:ext cx="2867025" cy="1600200"/>
          </a:xfrm>
          <a:prstGeom prst="rect">
            <a:avLst/>
          </a:prstGeom>
        </p:spPr>
      </p:pic>
      <p:pic>
        <p:nvPicPr>
          <p:cNvPr id="7" name="Picture 6" descr="quarks.jpg"/>
          <p:cNvPicPr>
            <a:picLocks noChangeAspect="1"/>
          </p:cNvPicPr>
          <p:nvPr/>
        </p:nvPicPr>
        <p:blipFill>
          <a:blip r:embed="rId4" cstate="print"/>
          <a:stretch>
            <a:fillRect/>
          </a:stretch>
        </p:blipFill>
        <p:spPr>
          <a:xfrm>
            <a:off x="762000" y="3505200"/>
            <a:ext cx="2667000" cy="2714625"/>
          </a:xfrm>
          <a:prstGeom prst="rect">
            <a:avLst/>
          </a:prstGeom>
        </p:spPr>
      </p:pic>
      <p:pic>
        <p:nvPicPr>
          <p:cNvPr id="8" name="Picture 7" descr="particles.jpg"/>
          <p:cNvPicPr>
            <a:picLocks noChangeAspect="1"/>
          </p:cNvPicPr>
          <p:nvPr/>
        </p:nvPicPr>
        <p:blipFill>
          <a:blip r:embed="rId5" cstate="print"/>
          <a:stretch>
            <a:fillRect/>
          </a:stretch>
        </p:blipFill>
        <p:spPr>
          <a:xfrm>
            <a:off x="4953000" y="4191000"/>
            <a:ext cx="3420933" cy="227647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0000"/>
            <a:lum/>
          </a:blip>
          <a:srcRect/>
          <a:stretch>
            <a:fillRect t="-10000" b="-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it?</a:t>
            </a:r>
            <a:endParaRPr lang="en-US" dirty="0"/>
          </a:p>
        </p:txBody>
      </p:sp>
      <p:sp>
        <p:nvSpPr>
          <p:cNvPr id="3" name="Content Placeholder 2"/>
          <p:cNvSpPr>
            <a:spLocks noGrp="1"/>
          </p:cNvSpPr>
          <p:nvPr>
            <p:ph idx="1"/>
          </p:nvPr>
        </p:nvSpPr>
        <p:spPr/>
        <p:txBody>
          <a:bodyPr/>
          <a:lstStyle/>
          <a:p>
            <a:r>
              <a:rPr lang="en-US" dirty="0" smtClean="0"/>
              <a:t>Quantum chromodynamics is a theory of quantum mechanics describing the forces between quarks</a:t>
            </a:r>
          </a:p>
          <a:p>
            <a:r>
              <a:rPr lang="en-US" dirty="0" smtClean="0"/>
              <a:t>It describes the color charge, the charge of the strong nuclear force</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A00000"/>
            </a:gs>
            <a:gs pos="22000">
              <a:schemeClr val="accent4">
                <a:lumMod val="60000"/>
                <a:lumOff val="40000"/>
              </a:schemeClr>
            </a:gs>
            <a:gs pos="97000">
              <a:srgbClr val="A00000"/>
            </a:gs>
            <a:gs pos="90000">
              <a:srgbClr val="A00000"/>
            </a:gs>
            <a:gs pos="90000">
              <a:schemeClr val="bg1"/>
            </a:gs>
          </a:gsLst>
          <a:lin ang="81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Quarks</a:t>
            </a:r>
            <a:endParaRPr lang="en-US" dirty="0"/>
          </a:p>
        </p:txBody>
      </p:sp>
      <p:sp>
        <p:nvSpPr>
          <p:cNvPr id="3" name="Content Placeholder 2"/>
          <p:cNvSpPr>
            <a:spLocks noGrp="1"/>
          </p:cNvSpPr>
          <p:nvPr>
            <p:ph idx="1"/>
          </p:nvPr>
        </p:nvSpPr>
        <p:spPr/>
        <p:txBody>
          <a:bodyPr/>
          <a:lstStyle/>
          <a:p>
            <a:r>
              <a:rPr lang="en-US" dirty="0" smtClean="0"/>
              <a:t>There are two sets of quarks, each set has three generations</a:t>
            </a:r>
          </a:p>
          <a:p>
            <a:r>
              <a:rPr lang="en-US" dirty="0" smtClean="0"/>
              <a:t>The up set has up, charm, and top quarks which each have +2/3 charge</a:t>
            </a:r>
          </a:p>
          <a:p>
            <a:r>
              <a:rPr lang="en-US" dirty="0" smtClean="0"/>
              <a:t>The down set has down, strange, and bottom which each have -1/3 charge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16000">
              <a:srgbClr val="00B0F0"/>
            </a:gs>
            <a:gs pos="28000">
              <a:schemeClr val="bg1"/>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Quark particle chart</a:t>
            </a:r>
            <a:endParaRPr lang="en-US" dirty="0"/>
          </a:p>
        </p:txBody>
      </p:sp>
      <p:graphicFrame>
        <p:nvGraphicFramePr>
          <p:cNvPr id="4" name="Content Placeholder 3"/>
          <p:cNvGraphicFramePr>
            <a:graphicFrameLocks noGrp="1"/>
          </p:cNvGraphicFramePr>
          <p:nvPr>
            <p:ph idx="1"/>
          </p:nvPr>
        </p:nvGraphicFramePr>
        <p:xfrm>
          <a:off x="533400" y="2209800"/>
          <a:ext cx="8077200" cy="2595880"/>
        </p:xfrm>
        <a:graphic>
          <a:graphicData uri="http://schemas.openxmlformats.org/drawingml/2006/table">
            <a:tbl>
              <a:tblPr firstRow="1" bandRow="1">
                <a:tableStyleId>{5940675A-B579-460E-94D1-54222C63F5DA}</a:tableStyleId>
              </a:tblPr>
              <a:tblGrid>
                <a:gridCol w="1615440"/>
                <a:gridCol w="1615440"/>
                <a:gridCol w="1615440"/>
                <a:gridCol w="1615440"/>
                <a:gridCol w="1615440"/>
              </a:tblGrid>
              <a:tr h="370840">
                <a:tc>
                  <a:txBody>
                    <a:bodyPr/>
                    <a:lstStyle/>
                    <a:p>
                      <a:r>
                        <a:rPr lang="en-US" dirty="0" smtClean="0"/>
                        <a:t>name</a:t>
                      </a:r>
                      <a:endParaRPr lang="en-US" dirty="0"/>
                    </a:p>
                  </a:txBody>
                  <a:tcPr/>
                </a:tc>
                <a:tc>
                  <a:txBody>
                    <a:bodyPr/>
                    <a:lstStyle/>
                    <a:p>
                      <a:r>
                        <a:rPr lang="en-US" dirty="0" smtClean="0"/>
                        <a:t>symbol</a:t>
                      </a:r>
                      <a:endParaRPr lang="en-US" dirty="0"/>
                    </a:p>
                  </a:txBody>
                  <a:tcPr/>
                </a:tc>
                <a:tc>
                  <a:txBody>
                    <a:bodyPr/>
                    <a:lstStyle/>
                    <a:p>
                      <a:r>
                        <a:rPr lang="en-US" dirty="0" smtClean="0"/>
                        <a:t>charge</a:t>
                      </a:r>
                      <a:endParaRPr lang="en-US" dirty="0"/>
                    </a:p>
                  </a:txBody>
                  <a:tcPr/>
                </a:tc>
                <a:tc>
                  <a:txBody>
                    <a:bodyPr/>
                    <a:lstStyle/>
                    <a:p>
                      <a:r>
                        <a:rPr lang="en-US" dirty="0" smtClean="0"/>
                        <a:t>spin</a:t>
                      </a:r>
                      <a:endParaRPr lang="en-US" dirty="0"/>
                    </a:p>
                  </a:txBody>
                  <a:tcPr/>
                </a:tc>
                <a:tc>
                  <a:txBody>
                    <a:bodyPr/>
                    <a:lstStyle/>
                    <a:p>
                      <a:r>
                        <a:rPr lang="en-US" dirty="0" smtClean="0"/>
                        <a:t>Mass (</a:t>
                      </a:r>
                      <a:r>
                        <a:rPr lang="en-US" dirty="0" err="1" smtClean="0"/>
                        <a:t>Mev</a:t>
                      </a:r>
                      <a:r>
                        <a:rPr lang="en-US" dirty="0" smtClean="0"/>
                        <a:t>/c</a:t>
                      </a:r>
                      <a:r>
                        <a:rPr lang="en-US" baseline="30000" dirty="0" smtClean="0"/>
                        <a:t>2</a:t>
                      </a:r>
                      <a:r>
                        <a:rPr lang="en-US" dirty="0" smtClean="0"/>
                        <a:t>)</a:t>
                      </a:r>
                      <a:endParaRPr lang="en-US" dirty="0"/>
                    </a:p>
                  </a:txBody>
                  <a:tcPr/>
                </a:tc>
              </a:tr>
              <a:tr h="370840">
                <a:tc>
                  <a:txBody>
                    <a:bodyPr/>
                    <a:lstStyle/>
                    <a:p>
                      <a:r>
                        <a:rPr lang="en-US" dirty="0" smtClean="0"/>
                        <a:t>Up</a:t>
                      </a:r>
                      <a:endParaRPr lang="en-US" dirty="0"/>
                    </a:p>
                  </a:txBody>
                  <a:tcPr/>
                </a:tc>
                <a:tc>
                  <a:txBody>
                    <a:bodyPr/>
                    <a:lstStyle/>
                    <a:p>
                      <a:r>
                        <a:rPr lang="en-US" smtClean="0"/>
                        <a:t>u</a:t>
                      </a:r>
                      <a:endParaRPr lang="en-US" dirty="0"/>
                    </a:p>
                  </a:txBody>
                  <a:tcPr/>
                </a:tc>
                <a:tc>
                  <a:txBody>
                    <a:bodyPr/>
                    <a:lstStyle/>
                    <a:p>
                      <a:r>
                        <a:rPr lang="en-US" dirty="0" smtClean="0"/>
                        <a:t>+2/3</a:t>
                      </a:r>
                      <a:endParaRPr lang="en-US" dirty="0"/>
                    </a:p>
                  </a:txBody>
                  <a:tcPr/>
                </a:tc>
                <a:tc>
                  <a:txBody>
                    <a:bodyPr/>
                    <a:lstStyle/>
                    <a:p>
                      <a:r>
                        <a:rPr lang="en-US" dirty="0" smtClean="0"/>
                        <a:t>½</a:t>
                      </a:r>
                      <a:endParaRPr lang="en-US" dirty="0"/>
                    </a:p>
                  </a:txBody>
                  <a:tcPr/>
                </a:tc>
                <a:tc>
                  <a:txBody>
                    <a:bodyPr/>
                    <a:lstStyle/>
                    <a:p>
                      <a:r>
                        <a:rPr lang="en-US" dirty="0" smtClean="0"/>
                        <a:t>2.3</a:t>
                      </a:r>
                      <a:endParaRPr lang="en-US" dirty="0"/>
                    </a:p>
                  </a:txBody>
                  <a:tcPr/>
                </a:tc>
              </a:tr>
              <a:tr h="370840">
                <a:tc>
                  <a:txBody>
                    <a:bodyPr/>
                    <a:lstStyle/>
                    <a:p>
                      <a:r>
                        <a:rPr lang="en-US" dirty="0" smtClean="0"/>
                        <a:t>Down</a:t>
                      </a:r>
                      <a:endParaRPr lang="en-US" dirty="0"/>
                    </a:p>
                  </a:txBody>
                  <a:tcPr/>
                </a:tc>
                <a:tc>
                  <a:txBody>
                    <a:bodyPr/>
                    <a:lstStyle/>
                    <a:p>
                      <a:r>
                        <a:rPr lang="en-US" dirty="0" smtClean="0"/>
                        <a:t>d</a:t>
                      </a:r>
                      <a:endParaRPr lang="en-US" dirty="0"/>
                    </a:p>
                  </a:txBody>
                  <a:tcPr/>
                </a:tc>
                <a:tc>
                  <a:txBody>
                    <a:bodyPr/>
                    <a:lstStyle/>
                    <a:p>
                      <a:r>
                        <a:rPr lang="en-US" dirty="0" smtClean="0"/>
                        <a:t>-1/3</a:t>
                      </a:r>
                      <a:endParaRPr lang="en-US" dirty="0"/>
                    </a:p>
                  </a:txBody>
                  <a:tcPr/>
                </a:tc>
                <a:tc>
                  <a:txBody>
                    <a:bodyPr/>
                    <a:lstStyle/>
                    <a:p>
                      <a:r>
                        <a:rPr lang="en-US" dirty="0" smtClean="0"/>
                        <a:t>½</a:t>
                      </a:r>
                      <a:endParaRPr lang="en-US" dirty="0"/>
                    </a:p>
                  </a:txBody>
                  <a:tcPr/>
                </a:tc>
                <a:tc>
                  <a:txBody>
                    <a:bodyPr/>
                    <a:lstStyle/>
                    <a:p>
                      <a:r>
                        <a:rPr lang="en-US" dirty="0" smtClean="0"/>
                        <a:t>4.8</a:t>
                      </a:r>
                      <a:endParaRPr lang="en-US" dirty="0"/>
                    </a:p>
                  </a:txBody>
                  <a:tcPr/>
                </a:tc>
              </a:tr>
              <a:tr h="370840">
                <a:tc>
                  <a:txBody>
                    <a:bodyPr/>
                    <a:lstStyle/>
                    <a:p>
                      <a:r>
                        <a:rPr lang="en-US" dirty="0" smtClean="0"/>
                        <a:t>Charm</a:t>
                      </a:r>
                      <a:endParaRPr lang="en-US" dirty="0"/>
                    </a:p>
                  </a:txBody>
                  <a:tcPr/>
                </a:tc>
                <a:tc>
                  <a:txBody>
                    <a:bodyPr/>
                    <a:lstStyle/>
                    <a:p>
                      <a:r>
                        <a:rPr lang="en-US" dirty="0" smtClean="0"/>
                        <a:t>c</a:t>
                      </a:r>
                      <a:endParaRPr lang="en-US" dirty="0"/>
                    </a:p>
                  </a:txBody>
                  <a:tcPr/>
                </a:tc>
                <a:tc>
                  <a:txBody>
                    <a:bodyPr/>
                    <a:lstStyle/>
                    <a:p>
                      <a:r>
                        <a:rPr lang="en-US" dirty="0" smtClean="0"/>
                        <a:t>+2/3</a:t>
                      </a:r>
                      <a:endParaRPr lang="en-US" dirty="0"/>
                    </a:p>
                  </a:txBody>
                  <a:tcPr/>
                </a:tc>
                <a:tc>
                  <a:txBody>
                    <a:bodyPr/>
                    <a:lstStyle/>
                    <a:p>
                      <a:r>
                        <a:rPr lang="en-US" dirty="0" smtClean="0"/>
                        <a:t>½</a:t>
                      </a:r>
                      <a:endParaRPr lang="en-US" dirty="0"/>
                    </a:p>
                  </a:txBody>
                  <a:tcPr/>
                </a:tc>
                <a:tc>
                  <a:txBody>
                    <a:bodyPr/>
                    <a:lstStyle/>
                    <a:p>
                      <a:r>
                        <a:rPr lang="en-US" dirty="0" smtClean="0"/>
                        <a:t>1,290</a:t>
                      </a:r>
                      <a:endParaRPr lang="en-US" dirty="0"/>
                    </a:p>
                  </a:txBody>
                  <a:tcPr/>
                </a:tc>
              </a:tr>
              <a:tr h="370840">
                <a:tc>
                  <a:txBody>
                    <a:bodyPr/>
                    <a:lstStyle/>
                    <a:p>
                      <a:r>
                        <a:rPr lang="en-US" dirty="0" smtClean="0"/>
                        <a:t>Strange</a:t>
                      </a:r>
                      <a:endParaRPr lang="en-US" dirty="0"/>
                    </a:p>
                  </a:txBody>
                  <a:tcPr/>
                </a:tc>
                <a:tc>
                  <a:txBody>
                    <a:bodyPr/>
                    <a:lstStyle/>
                    <a:p>
                      <a:r>
                        <a:rPr lang="en-US" dirty="0" smtClean="0"/>
                        <a:t>s</a:t>
                      </a:r>
                      <a:endParaRPr lang="en-US" dirty="0"/>
                    </a:p>
                  </a:txBody>
                  <a:tcPr/>
                </a:tc>
                <a:tc>
                  <a:txBody>
                    <a:bodyPr/>
                    <a:lstStyle/>
                    <a:p>
                      <a:r>
                        <a:rPr lang="en-US" dirty="0" smtClean="0"/>
                        <a:t>-1/3</a:t>
                      </a:r>
                      <a:endParaRPr lang="en-US" dirty="0"/>
                    </a:p>
                  </a:txBody>
                  <a:tcPr/>
                </a:tc>
                <a:tc>
                  <a:txBody>
                    <a:bodyPr/>
                    <a:lstStyle/>
                    <a:p>
                      <a:r>
                        <a:rPr lang="en-US" dirty="0" smtClean="0"/>
                        <a:t>½</a:t>
                      </a:r>
                      <a:endParaRPr lang="en-US" dirty="0"/>
                    </a:p>
                  </a:txBody>
                  <a:tcPr/>
                </a:tc>
                <a:tc>
                  <a:txBody>
                    <a:bodyPr/>
                    <a:lstStyle/>
                    <a:p>
                      <a:r>
                        <a:rPr lang="en-US" dirty="0" smtClean="0"/>
                        <a:t>95</a:t>
                      </a:r>
                      <a:endParaRPr lang="en-US" dirty="0"/>
                    </a:p>
                  </a:txBody>
                  <a:tcPr/>
                </a:tc>
              </a:tr>
              <a:tr h="370840">
                <a:tc>
                  <a:txBody>
                    <a:bodyPr/>
                    <a:lstStyle/>
                    <a:p>
                      <a:r>
                        <a:rPr lang="en-US" dirty="0" smtClean="0"/>
                        <a:t>Top</a:t>
                      </a:r>
                      <a:endParaRPr lang="en-US" dirty="0"/>
                    </a:p>
                  </a:txBody>
                  <a:tcPr/>
                </a:tc>
                <a:tc>
                  <a:txBody>
                    <a:bodyPr/>
                    <a:lstStyle/>
                    <a:p>
                      <a:r>
                        <a:rPr lang="en-US" dirty="0" smtClean="0"/>
                        <a:t>t</a:t>
                      </a:r>
                      <a:endParaRPr lang="en-US" dirty="0"/>
                    </a:p>
                  </a:txBody>
                  <a:tcPr/>
                </a:tc>
                <a:tc>
                  <a:txBody>
                    <a:bodyPr/>
                    <a:lstStyle/>
                    <a:p>
                      <a:r>
                        <a:rPr lang="en-US" dirty="0" smtClean="0"/>
                        <a:t>+2/3</a:t>
                      </a:r>
                      <a:endParaRPr lang="en-US" dirty="0"/>
                    </a:p>
                  </a:txBody>
                  <a:tcPr/>
                </a:tc>
                <a:tc>
                  <a:txBody>
                    <a:bodyPr/>
                    <a:lstStyle/>
                    <a:p>
                      <a:r>
                        <a:rPr lang="en-US" dirty="0" smtClean="0"/>
                        <a:t>½</a:t>
                      </a:r>
                      <a:endParaRPr lang="en-US" dirty="0"/>
                    </a:p>
                  </a:txBody>
                  <a:tcPr/>
                </a:tc>
                <a:tc>
                  <a:txBody>
                    <a:bodyPr/>
                    <a:lstStyle/>
                    <a:p>
                      <a:r>
                        <a:rPr lang="en-US" dirty="0" smtClean="0"/>
                        <a:t>173,340</a:t>
                      </a:r>
                      <a:endParaRPr lang="en-US" dirty="0"/>
                    </a:p>
                  </a:txBody>
                  <a:tcPr/>
                </a:tc>
              </a:tr>
              <a:tr h="370840">
                <a:tc>
                  <a:txBody>
                    <a:bodyPr/>
                    <a:lstStyle/>
                    <a:p>
                      <a:r>
                        <a:rPr lang="en-US" dirty="0" smtClean="0"/>
                        <a:t>bottom</a:t>
                      </a:r>
                      <a:endParaRPr lang="en-US" dirty="0"/>
                    </a:p>
                  </a:txBody>
                  <a:tcPr/>
                </a:tc>
                <a:tc>
                  <a:txBody>
                    <a:bodyPr/>
                    <a:lstStyle/>
                    <a:p>
                      <a:r>
                        <a:rPr lang="en-US" dirty="0" smtClean="0"/>
                        <a:t>b</a:t>
                      </a:r>
                      <a:endParaRPr lang="en-US" dirty="0"/>
                    </a:p>
                  </a:txBody>
                  <a:tcPr/>
                </a:tc>
                <a:tc>
                  <a:txBody>
                    <a:bodyPr/>
                    <a:lstStyle/>
                    <a:p>
                      <a:r>
                        <a:rPr lang="en-US" dirty="0" smtClean="0"/>
                        <a:t>-1/3</a:t>
                      </a:r>
                      <a:endParaRPr lang="en-US" dirty="0"/>
                    </a:p>
                  </a:txBody>
                  <a:tcPr/>
                </a:tc>
                <a:tc>
                  <a:txBody>
                    <a:bodyPr/>
                    <a:lstStyle/>
                    <a:p>
                      <a:r>
                        <a:rPr lang="en-US" dirty="0" smtClean="0"/>
                        <a:t>½</a:t>
                      </a:r>
                      <a:endParaRPr lang="en-US" dirty="0"/>
                    </a:p>
                  </a:txBody>
                  <a:tcPr/>
                </a:tc>
                <a:tc>
                  <a:txBody>
                    <a:bodyPr/>
                    <a:lstStyle/>
                    <a:p>
                      <a:r>
                        <a:rPr lang="en-US" dirty="0" smtClean="0"/>
                        <a:t>4,650</a:t>
                      </a:r>
                      <a:endParaRPr lang="en-US" dirty="0"/>
                    </a:p>
                  </a:txBody>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4000" r="-1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C</a:t>
            </a:r>
            <a:r>
              <a:rPr lang="en-US" dirty="0" smtClean="0">
                <a:solidFill>
                  <a:schemeClr val="bg1"/>
                </a:solidFill>
              </a:rPr>
              <a:t>olor charge</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This is really confusing</a:t>
            </a:r>
          </a:p>
          <a:p>
            <a:r>
              <a:rPr lang="en-US" dirty="0" smtClean="0">
                <a:solidFill>
                  <a:schemeClr val="bg1"/>
                </a:solidFill>
              </a:rPr>
              <a:t>Red, blue, green, anti-red, anti-blue, and anti-green</a:t>
            </a:r>
          </a:p>
          <a:p>
            <a:r>
              <a:rPr lang="en-US" dirty="0" smtClean="0">
                <a:solidFill>
                  <a:schemeClr val="bg1"/>
                </a:solidFill>
              </a:rPr>
              <a:t>Particles have to be neutral colored so they have to be a color / anti-color pair or RGB or anti-RGB</a:t>
            </a:r>
            <a:endParaRPr lang="en-US"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90000">
              <a:schemeClr val="accent6">
                <a:lumMod val="75000"/>
              </a:schemeClr>
            </a:gs>
          </a:gsLst>
          <a:lin ang="27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Glouns</a:t>
            </a:r>
            <a:endParaRPr lang="en-US" dirty="0"/>
          </a:p>
        </p:txBody>
      </p:sp>
      <p:sp>
        <p:nvSpPr>
          <p:cNvPr id="3" name="Content Placeholder 2"/>
          <p:cNvSpPr>
            <a:spLocks noGrp="1"/>
          </p:cNvSpPr>
          <p:nvPr>
            <p:ph idx="1"/>
          </p:nvPr>
        </p:nvSpPr>
        <p:spPr/>
        <p:txBody>
          <a:bodyPr/>
          <a:lstStyle/>
          <a:p>
            <a:r>
              <a:rPr lang="en-US" dirty="0" smtClean="0"/>
              <a:t>These </a:t>
            </a:r>
            <a:r>
              <a:rPr lang="en-US" dirty="0" err="1" smtClean="0"/>
              <a:t>massless</a:t>
            </a:r>
            <a:r>
              <a:rPr lang="en-US" dirty="0" smtClean="0"/>
              <a:t> particles transmit the strong force between quarks</a:t>
            </a:r>
          </a:p>
          <a:p>
            <a:r>
              <a:rPr lang="en-US" dirty="0" smtClean="0"/>
              <a:t>They are not color neutral, they have a color and an anti-color but not two corresponding ones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20000"/>
                <a:lumOff val="80000"/>
              </a:schemeClr>
            </a:gs>
            <a:gs pos="10000">
              <a:schemeClr val="accent2">
                <a:lumMod val="40000"/>
                <a:lumOff val="60000"/>
              </a:schemeClr>
            </a:gs>
            <a:gs pos="30000">
              <a:schemeClr val="accent2">
                <a:lumMod val="60000"/>
                <a:lumOff val="40000"/>
              </a:schemeClr>
            </a:gs>
            <a:gs pos="75000">
              <a:schemeClr val="accent2">
                <a:lumMod val="75000"/>
              </a:schemeClr>
            </a:gs>
            <a:gs pos="90000">
              <a:schemeClr val="accent2">
                <a:lumMod val="5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Gluons cont.</a:t>
            </a:r>
            <a:endParaRPr lang="en-US" dirty="0"/>
          </a:p>
        </p:txBody>
      </p:sp>
      <p:sp>
        <p:nvSpPr>
          <p:cNvPr id="3" name="Content Placeholder 2"/>
          <p:cNvSpPr>
            <a:spLocks noGrp="1"/>
          </p:cNvSpPr>
          <p:nvPr>
            <p:ph idx="1"/>
          </p:nvPr>
        </p:nvSpPr>
        <p:spPr/>
        <p:txBody>
          <a:bodyPr/>
          <a:lstStyle/>
          <a:p>
            <a:r>
              <a:rPr lang="en-US" dirty="0" smtClean="0"/>
              <a:t>When a quark changes color it emits a gluon which has the old color of the quark as well as the anti-color of the quarks new color</a:t>
            </a:r>
          </a:p>
          <a:p>
            <a:r>
              <a:rPr lang="en-US" dirty="0" smtClean="0"/>
              <a:t>When a gluon hits a quark, it will cancel the quarks color with whatever anti-color it has and replace the quarks color with its (the gluon’s) color</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8238BA">
            <a:alpha val="80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Quantum fluctuation</a:t>
            </a:r>
            <a:endParaRPr lang="en-US" dirty="0"/>
          </a:p>
        </p:txBody>
      </p:sp>
      <p:sp>
        <p:nvSpPr>
          <p:cNvPr id="3" name="Content Placeholder 2"/>
          <p:cNvSpPr>
            <a:spLocks noGrp="1"/>
          </p:cNvSpPr>
          <p:nvPr>
            <p:ph idx="1"/>
          </p:nvPr>
        </p:nvSpPr>
        <p:spPr/>
        <p:txBody>
          <a:bodyPr/>
          <a:lstStyle/>
          <a:p>
            <a:r>
              <a:rPr lang="en-US" dirty="0" smtClean="0"/>
              <a:t>Empty space is not empty… its quantum mechanics what did you expect…</a:t>
            </a:r>
          </a:p>
          <a:p>
            <a:r>
              <a:rPr lang="en-US" dirty="0" smtClean="0"/>
              <a:t>The vacuum is full of virtual particles popping in and out of existence however between two quarks the fluctuation is reduced between the quarks which created an energy gap</a:t>
            </a:r>
          </a:p>
          <a:p>
            <a:r>
              <a:rPr lang="en-US" dirty="0" smtClean="0"/>
              <a:t>gluons are conducted through this energy gap and create a sort of tube</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100000">
              <a:srgbClr val="AF0000"/>
            </a:gs>
          </a:gsLst>
          <a:lin ang="27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strong force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With the gap in the quantum fluctuations transmitting gluons and the color charge attracting quarks you might think you have a full picture of the strong force… Wrong</a:t>
            </a:r>
          </a:p>
          <a:p>
            <a:r>
              <a:rPr lang="en-US" dirty="0" smtClean="0"/>
              <a:t>The strange twist on this force is that once an energy gap is created and it conducts gluons, trying to separate the quarks takes so much energy because you expand the energy gap and create a quark anti-quark pair, this results in 2 gluon tubes which if you try to separate will o the same</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Strong force cont.</a:t>
            </a:r>
            <a:endParaRPr lang="en-US" dirty="0"/>
          </a:p>
        </p:txBody>
      </p:sp>
      <p:pic>
        <p:nvPicPr>
          <p:cNvPr id="17" name="Content Placeholder 16" descr="quark.jpg"/>
          <p:cNvPicPr>
            <a:picLocks noGrp="1" noChangeAspect="1"/>
          </p:cNvPicPr>
          <p:nvPr>
            <p:ph idx="1"/>
          </p:nvPr>
        </p:nvPicPr>
        <p:blipFill>
          <a:blip r:embed="rId2" cstate="print"/>
          <a:stretch>
            <a:fillRect/>
          </a:stretch>
        </p:blipFill>
        <p:spPr>
          <a:xfrm>
            <a:off x="1371600" y="1905000"/>
            <a:ext cx="6705599" cy="3024981"/>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100000">
              <a:srgbClr val="00B0F0">
                <a:alpha val="30000"/>
              </a:srgbClr>
            </a:gs>
            <a:gs pos="9000">
              <a:srgbClr val="00F068"/>
            </a:gs>
          </a:gsLst>
          <a:lin ang="27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Mesons</a:t>
            </a:r>
            <a:endParaRPr lang="en-US" dirty="0"/>
          </a:p>
        </p:txBody>
      </p:sp>
      <p:sp>
        <p:nvSpPr>
          <p:cNvPr id="3" name="Content Placeholder 2"/>
          <p:cNvSpPr>
            <a:spLocks noGrp="1"/>
          </p:cNvSpPr>
          <p:nvPr>
            <p:ph idx="1"/>
          </p:nvPr>
        </p:nvSpPr>
        <p:spPr/>
        <p:txBody>
          <a:bodyPr/>
          <a:lstStyle/>
          <a:p>
            <a:r>
              <a:rPr lang="en-US" smtClean="0"/>
              <a:t>there are two types of quark based particles</a:t>
            </a:r>
          </a:p>
          <a:p>
            <a:r>
              <a:rPr lang="en-US" smtClean="0"/>
              <a:t>Mesons are the first, made of one quark and one anti-quark, they almost always decay into pions however the extremely heavy ones (such as a charm anti-bottom meson) might decay into baryons</a:t>
            </a:r>
          </a:p>
          <a:p>
            <a:r>
              <a:rPr lang="en-US" smtClean="0"/>
              <a:t>These particles have one colored quark and one anti-colored quark</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20000"/>
                <a:lumOff val="80000"/>
              </a:schemeClr>
            </a:gs>
            <a:gs pos="24000">
              <a:schemeClr val="tx2">
                <a:lumMod val="40000"/>
                <a:lumOff val="60000"/>
              </a:schemeClr>
            </a:gs>
            <a:gs pos="51000">
              <a:schemeClr val="tx2">
                <a:lumMod val="60000"/>
                <a:lumOff val="40000"/>
              </a:schemeClr>
            </a:gs>
            <a:gs pos="84000">
              <a:schemeClr val="tx2">
                <a:lumMod val="75000"/>
              </a:schemeClr>
            </a:gs>
            <a:gs pos="100000">
              <a:schemeClr val="tx2">
                <a:lumMod val="50000"/>
              </a:schemeClr>
            </a:gs>
          </a:gsLst>
          <a:lin ang="27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baryons</a:t>
            </a:r>
            <a:endParaRPr lang="en-US" dirty="0"/>
          </a:p>
        </p:txBody>
      </p:sp>
      <p:sp>
        <p:nvSpPr>
          <p:cNvPr id="3" name="Content Placeholder 2"/>
          <p:cNvSpPr>
            <a:spLocks noGrp="1"/>
          </p:cNvSpPr>
          <p:nvPr>
            <p:ph idx="1"/>
          </p:nvPr>
        </p:nvSpPr>
        <p:spPr/>
        <p:txBody>
          <a:bodyPr/>
          <a:lstStyle/>
          <a:p>
            <a:r>
              <a:rPr lang="en-US" dirty="0" smtClean="0"/>
              <a:t>Baryons are the more familiar particles, they are made of three quarks and all eventually decay into the proton</a:t>
            </a:r>
          </a:p>
          <a:p>
            <a:r>
              <a:rPr lang="en-US" dirty="0" smtClean="0"/>
              <a:t>Gluons interact between the three quark or anti-quarks constantly changing the color arrangements and transmitting the attraction between the quarks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20000"/>
                <a:lumOff val="80000"/>
              </a:schemeClr>
            </a:gs>
            <a:gs pos="24000">
              <a:schemeClr val="accent4">
                <a:lumMod val="40000"/>
                <a:lumOff val="60000"/>
              </a:schemeClr>
            </a:gs>
            <a:gs pos="51000">
              <a:schemeClr val="accent4">
                <a:lumMod val="60000"/>
                <a:lumOff val="40000"/>
              </a:schemeClr>
            </a:gs>
            <a:gs pos="84000">
              <a:schemeClr val="accent4">
                <a:lumMod val="75000"/>
              </a:schemeClr>
            </a:gs>
            <a:gs pos="100000">
              <a:schemeClr val="accent4">
                <a:lumMod val="50000"/>
              </a:schemeClr>
            </a:gs>
          </a:gsLst>
          <a:lin ang="27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Strong decay</a:t>
            </a:r>
            <a:endParaRPr lang="en-US" dirty="0"/>
          </a:p>
        </p:txBody>
      </p:sp>
      <p:sp>
        <p:nvSpPr>
          <p:cNvPr id="3" name="Content Placeholder 2"/>
          <p:cNvSpPr>
            <a:spLocks noGrp="1"/>
          </p:cNvSpPr>
          <p:nvPr>
            <p:ph idx="1"/>
          </p:nvPr>
        </p:nvSpPr>
        <p:spPr/>
        <p:txBody>
          <a:bodyPr>
            <a:normAutofit/>
          </a:bodyPr>
          <a:lstStyle/>
          <a:p>
            <a:r>
              <a:rPr lang="en-US" dirty="0" smtClean="0"/>
              <a:t>Mesons and baryons decay as I mentioned but how does this actually happen?</a:t>
            </a:r>
          </a:p>
          <a:p>
            <a:r>
              <a:rPr lang="en-US" dirty="0" smtClean="0"/>
              <a:t>Some mesons and baryons decay through the weak force in which the particle decays into leptons and neutrinos but the more relevant decay mode is through the strong force</a:t>
            </a:r>
          </a:p>
          <a:p>
            <a:r>
              <a:rPr lang="en-US" dirty="0" smtClean="0"/>
              <a:t>In this decay a quark will decay into another quark</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100000">
              <a:schemeClr val="tx1">
                <a:alpha val="84000"/>
              </a:schemeClr>
            </a:gs>
            <a:gs pos="9000">
              <a:srgbClr val="00F068"/>
            </a:gs>
          </a:gsLst>
          <a:lin ang="27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Strong decay cont.</a:t>
            </a:r>
            <a:endParaRPr lang="en-US" dirty="0"/>
          </a:p>
        </p:txBody>
      </p:sp>
      <p:sp>
        <p:nvSpPr>
          <p:cNvPr id="3" name="Content Placeholder 2"/>
          <p:cNvSpPr>
            <a:spLocks noGrp="1"/>
          </p:cNvSpPr>
          <p:nvPr>
            <p:ph idx="1"/>
          </p:nvPr>
        </p:nvSpPr>
        <p:spPr/>
        <p:txBody>
          <a:bodyPr>
            <a:normAutofit fontScale="92500"/>
          </a:bodyPr>
          <a:lstStyle/>
          <a:p>
            <a:r>
              <a:rPr lang="en-US" dirty="0" smtClean="0"/>
              <a:t>When a quark decays into another quark it will either change into the same type (up type to up type / down type to down type) and emit a photon or it will change (up to down or vice versa) and emit a lepton with the proper charge</a:t>
            </a:r>
          </a:p>
          <a:p>
            <a:r>
              <a:rPr lang="en-US" dirty="0" smtClean="0"/>
              <a:t>If an up quark decays into a down quark then a positron (or other anti-lepton) must be emitted in order to balance the charge</a:t>
            </a:r>
          </a:p>
          <a:p>
            <a:r>
              <a:rPr lang="en-US" dirty="0" smtClean="0"/>
              <a:t>+2/3(up)=-1/3(down)+1(anti-lepton)</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chemeClr val="tx2">
                <a:lumMod val="60000"/>
                <a:lumOff val="40000"/>
                <a:alpha val="90000"/>
              </a:schemeClr>
            </a:gs>
            <a:gs pos="50000">
              <a:schemeClr val="accent1">
                <a:tint val="44500"/>
                <a:satMod val="160000"/>
              </a:schemeClr>
            </a:gs>
            <a:gs pos="100000">
              <a:schemeClr val="accent1">
                <a:tint val="23500"/>
                <a:satMod val="160000"/>
              </a:scheme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Hypothetical stuff</a:t>
            </a:r>
            <a:endParaRPr lang="en-US" dirty="0"/>
          </a:p>
        </p:txBody>
      </p:sp>
      <p:sp>
        <p:nvSpPr>
          <p:cNvPr id="3" name="Content Placeholder 2"/>
          <p:cNvSpPr>
            <a:spLocks noGrp="1"/>
          </p:cNvSpPr>
          <p:nvPr>
            <p:ph idx="1"/>
          </p:nvPr>
        </p:nvSpPr>
        <p:spPr/>
        <p:txBody>
          <a:bodyPr/>
          <a:lstStyle/>
          <a:p>
            <a:r>
              <a:rPr lang="en-US" dirty="0" smtClean="0"/>
              <a:t>Tetra-quarks- these particles are theorized to have 4 quarks (2 quarks, 2 anti-quarks) they would be extremely unstable and difficult to produce</a:t>
            </a:r>
          </a:p>
          <a:p>
            <a:r>
              <a:rPr lang="en-US" dirty="0" err="1" smtClean="0"/>
              <a:t>Glueballs</a:t>
            </a:r>
            <a:r>
              <a:rPr lang="en-US" dirty="0" smtClean="0"/>
              <a:t>- these are clusters of gluons which are color neutral an are therefore able to move freely through space, they would move at the speed of light, none have been detected</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100000">
              <a:srgbClr val="FF0000"/>
            </a:gs>
            <a:gs pos="0">
              <a:srgbClr val="FF0000"/>
            </a:gs>
            <a:gs pos="50000">
              <a:schemeClr val="accent2">
                <a:lumMod val="40000"/>
                <a:lumOff val="60000"/>
              </a:schemeClr>
            </a:gs>
            <a:gs pos="100000">
              <a:schemeClr val="bg1"/>
            </a:gs>
          </a:gsLst>
          <a:lin ang="27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hypothetical stuff</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QGP- Quark-gluon plasma, theorized to take place at extreme temperature, the quarks are moving to fast to cause energy gaps and therefore escape the strong force, a soup of free quarks and gluons would exist</a:t>
            </a:r>
          </a:p>
          <a:p>
            <a:r>
              <a:rPr lang="en-US" dirty="0" smtClean="0"/>
              <a:t>Strange matter- this mysterious form of matter is a low energy soup of up, down, and strange quarks, not much is known about it but it is a base form of matter and anything it touches will be reduced to strange matter</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100000">
              <a:srgbClr val="0070C0"/>
            </a:gs>
            <a:gs pos="50000">
              <a:srgbClr val="00B0F0"/>
            </a:gs>
            <a:gs pos="9000">
              <a:schemeClr val="accent2">
                <a:lumMod val="40000"/>
                <a:lumOff val="60000"/>
              </a:schemeClr>
            </a:gs>
          </a:gsLst>
          <a:lin ang="27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last slide of hypothetical stuff</a:t>
            </a:r>
            <a:endParaRPr lang="en-US" dirty="0"/>
          </a:p>
        </p:txBody>
      </p:sp>
      <p:sp>
        <p:nvSpPr>
          <p:cNvPr id="3" name="Content Placeholder 2"/>
          <p:cNvSpPr>
            <a:spLocks noGrp="1"/>
          </p:cNvSpPr>
          <p:nvPr>
            <p:ph idx="1"/>
          </p:nvPr>
        </p:nvSpPr>
        <p:spPr/>
        <p:txBody>
          <a:bodyPr/>
          <a:lstStyle/>
          <a:p>
            <a:r>
              <a:rPr lang="en-US" dirty="0" smtClean="0"/>
              <a:t>Squarks and gluinos- in string theory there is a special property called super symmetry, it involves every particle having a “partner”. Each quark has a partner “squark” and gluons have partners “gluinos”</a:t>
            </a:r>
          </a:p>
          <a:p>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10000"/>
        </a:solidFill>
        <a:effectLst/>
      </p:bgPr>
    </p:bg>
    <p:spTree>
      <p:nvGrpSpPr>
        <p:cNvPr id="1" name=""/>
        <p:cNvGrpSpPr/>
        <p:nvPr/>
      </p:nvGrpSpPr>
      <p:grpSpPr>
        <a:xfrm>
          <a:off x="0" y="0"/>
          <a:ext cx="0" cy="0"/>
          <a:chOff x="0" y="0"/>
          <a:chExt cx="0" cy="0"/>
        </a:xfrm>
      </p:grpSpPr>
      <p:pic>
        <p:nvPicPr>
          <p:cNvPr id="4" name="Content Placeholder 3" descr="QT.jpg"/>
          <p:cNvPicPr>
            <a:picLocks noGrp="1" noChangeAspect="1"/>
          </p:cNvPicPr>
          <p:nvPr>
            <p:ph idx="1"/>
          </p:nvPr>
        </p:nvPicPr>
        <p:blipFill>
          <a:blip r:embed="rId2" cstate="print">
            <a:lum bright="-1000"/>
          </a:blip>
          <a:stretch>
            <a:fillRect/>
          </a:stretch>
        </p:blipFill>
        <p:spPr>
          <a:xfrm>
            <a:off x="2895600" y="1295400"/>
            <a:ext cx="3629172" cy="4845132"/>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14600"/>
            <a:ext cx="8229600" cy="1600200"/>
          </a:xfrm>
        </p:spPr>
        <p:txBody>
          <a:bodyPr/>
          <a:lstStyle/>
          <a:p>
            <a:r>
              <a:rPr lang="en-US" dirty="0" smtClean="0">
                <a:solidFill>
                  <a:schemeClr val="bg1"/>
                </a:solidFill>
              </a:rPr>
              <a:t>Fin</a:t>
            </a:r>
            <a:endParaRPr lang="en-US"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TotalTime>
  <Words>836</Words>
  <Application>Microsoft Office PowerPoint</Application>
  <PresentationFormat>On-screen Show (4:3)</PresentationFormat>
  <Paragraphs>87</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Quantum Chromodynamics</vt:lpstr>
      <vt:lpstr>What is it?</vt:lpstr>
      <vt:lpstr>Quarks</vt:lpstr>
      <vt:lpstr>Quark particle chart</vt:lpstr>
      <vt:lpstr>Color charge</vt:lpstr>
      <vt:lpstr>Glouns</vt:lpstr>
      <vt:lpstr>Gluons cont.</vt:lpstr>
      <vt:lpstr>Quantum fluctuation</vt:lpstr>
      <vt:lpstr>The strong force</vt:lpstr>
      <vt:lpstr>Strong force cont.</vt:lpstr>
      <vt:lpstr>Mesons</vt:lpstr>
      <vt:lpstr>baryons</vt:lpstr>
      <vt:lpstr>Strong decay</vt:lpstr>
      <vt:lpstr>Strong decay cont.</vt:lpstr>
      <vt:lpstr>Hypothetical stuff</vt:lpstr>
      <vt:lpstr>More hypothetical stuff</vt:lpstr>
      <vt:lpstr>The last slide of hypothetical stuff</vt:lpstr>
      <vt:lpstr>Slide 18</vt:lpstr>
      <vt:lpstr>Fin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Quantum Chromodynamics</dc:title>
  <dc:creator>Owner</dc:creator>
  <cp:lastModifiedBy>Owner</cp:lastModifiedBy>
  <cp:revision>14</cp:revision>
  <dcterms:created xsi:type="dcterms:W3CDTF">2014-07-11T03:16:14Z</dcterms:created>
  <dcterms:modified xsi:type="dcterms:W3CDTF">2014-07-11T05:47:30Z</dcterms:modified>
</cp:coreProperties>
</file>